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0" r:id="rId3"/>
    <p:sldId id="272" r:id="rId4"/>
    <p:sldId id="274" r:id="rId5"/>
    <p:sldId id="275" r:id="rId6"/>
    <p:sldId id="2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6096000" y="2617549"/>
            <a:ext cx="4948517" cy="162290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400" b="1" dirty="0">
                <a:solidFill>
                  <a:schemeClr val="bg1"/>
                </a:solidFill>
                <a:latin typeface="Exo 2" pitchFamily="2" charset="0"/>
                <a:ea typeface="Exo 2" pitchFamily="2" charset="0"/>
              </a:rPr>
              <a:t>БАЙГАЛЬ ОРЧИН, НИЙГЭМ, ЗАСАГЛАЛЫН ХАРИУЦЛАГАТАЙ ШИЛДЭГ АЖИЛ ОЛГОГЧ </a:t>
            </a:r>
            <a:endParaRPr lang="en-US" sz="2400" b="1" dirty="0">
              <a:solidFill>
                <a:schemeClr val="bg1"/>
              </a:solidFill>
              <a:latin typeface="Exo 2" pitchFamily="2" charset="0"/>
              <a:ea typeface="Exo 2" pitchFamily="2" charset="0"/>
            </a:endParaRPr>
          </a:p>
          <a:p>
            <a:r>
              <a:rPr lang="en-US" sz="2400" dirty="0">
                <a:solidFill>
                  <a:schemeClr val="bg1"/>
                </a:solidFill>
                <a:latin typeface="Exo 2" pitchFamily="2" charset="0"/>
                <a:ea typeface="Exo 2" pitchFamily="2" charset="0"/>
              </a:rPr>
              <a:t>(BEST ESG EMPLOYER)</a:t>
            </a: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968188" y="503527"/>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B971E-733B-4E1D-80B3-FCD05DC4E2E2}"/>
              </a:ext>
            </a:extLst>
          </p:cNvPr>
          <p:cNvSpPr>
            <a:spLocks noGrp="1"/>
          </p:cNvSpPr>
          <p:nvPr>
            <p:ph type="title"/>
          </p:nvPr>
        </p:nvSpPr>
        <p:spPr>
          <a:xfrm>
            <a:off x="838200" y="365126"/>
            <a:ext cx="10515600" cy="863040"/>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E09FB8B4-0F72-41C4-88DE-E4F1F5338858}"/>
              </a:ext>
            </a:extLst>
          </p:cNvPr>
          <p:cNvSpPr>
            <a:spLocks noGrp="1"/>
          </p:cNvSpPr>
          <p:nvPr>
            <p:ph idx="1"/>
          </p:nvPr>
        </p:nvSpPr>
        <p:spPr>
          <a:xfrm>
            <a:off x="838200" y="125333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байгууллага байгаль орчинд ээлтэй, нийгмийн хариуцлагатай, ил тод засаглал бүхий тогтвортой хөгжлийн зарчмыг бизнесийн үйл ажиллагаандаа амжилттай нэвтрүүлж, ажилтнууд болон оролцогч талуудын өмнө хариуцлагатай байдлаар манлайлж буй шилдэг ажил олгогчийг тодруулахад чиглэнэ.</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36B80C8E-3921-49D5-AF70-603FB0F35BE4}"/>
              </a:ext>
            </a:extLst>
          </p:cNvPr>
          <p:cNvGraphicFramePr>
            <a:graphicFrameLocks/>
          </p:cNvGraphicFramePr>
          <p:nvPr>
            <p:extLst>
              <p:ext uri="{D42A27DB-BD31-4B8C-83A1-F6EECF244321}">
                <p14:modId xmlns:p14="http://schemas.microsoft.com/office/powerpoint/2010/main" val="3922599478"/>
              </p:ext>
            </p:extLst>
          </p:nvPr>
        </p:nvGraphicFramePr>
        <p:xfrm>
          <a:off x="838199" y="2207524"/>
          <a:ext cx="10515599" cy="3865757"/>
        </p:xfrm>
        <a:graphic>
          <a:graphicData uri="http://schemas.openxmlformats.org/drawingml/2006/table">
            <a:tbl>
              <a:tblPr firstRow="1" bandRow="1">
                <a:tableStyleId>{5C22544A-7EE6-4342-B048-85BDC9FD1C3A}</a:tableStyleId>
              </a:tblPr>
              <a:tblGrid>
                <a:gridCol w="515017">
                  <a:extLst>
                    <a:ext uri="{9D8B030D-6E8A-4147-A177-3AD203B41FA5}">
                      <a16:colId xmlns:a16="http://schemas.microsoft.com/office/drawing/2014/main" val="286406876"/>
                    </a:ext>
                  </a:extLst>
                </a:gridCol>
                <a:gridCol w="3120172">
                  <a:extLst>
                    <a:ext uri="{9D8B030D-6E8A-4147-A177-3AD203B41FA5}">
                      <a16:colId xmlns:a16="http://schemas.microsoft.com/office/drawing/2014/main" val="1554959970"/>
                    </a:ext>
                  </a:extLst>
                </a:gridCol>
                <a:gridCol w="878541">
                  <a:extLst>
                    <a:ext uri="{9D8B030D-6E8A-4147-A177-3AD203B41FA5}">
                      <a16:colId xmlns:a16="http://schemas.microsoft.com/office/drawing/2014/main" val="3645882902"/>
                    </a:ext>
                  </a:extLst>
                </a:gridCol>
                <a:gridCol w="6001869">
                  <a:extLst>
                    <a:ext uri="{9D8B030D-6E8A-4147-A177-3AD203B41FA5}">
                      <a16:colId xmlns:a16="http://schemas.microsoft.com/office/drawing/2014/main" val="3212623700"/>
                    </a:ext>
                  </a:extLst>
                </a:gridCol>
              </a:tblGrid>
              <a:tr h="266389">
                <a:tc>
                  <a:txBody>
                    <a:bodyPr/>
                    <a:lstStyle/>
                    <a:p>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b="1" i="0" u="none" strike="noStrike" kern="1200" dirty="0">
                          <a:solidFill>
                            <a:schemeClr val="lt1"/>
                          </a:solidFill>
                          <a:effectLst/>
                          <a:latin typeface="Exo 2" pitchFamily="2" charset="0"/>
                          <a:ea typeface="Exo 2" pitchFamily="2" charset="0"/>
                          <a:cs typeface="+mn-cs"/>
                        </a:rPr>
                        <a:t>Тайлбар /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878973000"/>
                  </a:ext>
                </a:extLst>
              </a:tr>
              <a:tr h="454309">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Environmental (</a:t>
                      </a:r>
                      <a:r>
                        <a:rPr lang="mn-MN" sz="1200" b="0" i="0" u="none" strike="noStrike" kern="1200" dirty="0">
                          <a:solidFill>
                            <a:schemeClr val="bg1"/>
                          </a:solidFill>
                          <a:effectLst/>
                          <a:latin typeface="Exo 2" pitchFamily="2" charset="0"/>
                          <a:ea typeface="Exo 2" pitchFamily="2" charset="0"/>
                          <a:cs typeface="+mn-cs"/>
                        </a:rPr>
                        <a:t>Байгаль орчин): Нүүрстөрөгчийн ул мөр бууруулах, ногоон санаачилга хэрэгжүүлсэн эсэх</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Эрчим хүчний хэмнэлт, дахин боловсруулах хөтөлбөр, уур амьсгалын эрсдэлийн менежмент, ногоон ажил орчин.</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Тайлан, гэрэл зураг, </a:t>
                      </a:r>
                      <a:r>
                        <a:rPr lang="en-US" sz="1200" b="0" i="0" u="none" strike="noStrike" kern="1200" dirty="0">
                          <a:solidFill>
                            <a:schemeClr val="bg1"/>
                          </a:solidFill>
                          <a:effectLst/>
                          <a:latin typeface="Exo 2" pitchFamily="2" charset="0"/>
                          <a:ea typeface="Exo 2" pitchFamily="2" charset="0"/>
                          <a:cs typeface="+mn-cs"/>
                        </a:rPr>
                        <a:t>sustainability report.</a:t>
                      </a:r>
                      <a:endParaRPr lang="en-US" sz="1200" b="0" dirty="0">
                        <a:solidFill>
                          <a:schemeClr val="bg1"/>
                        </a:solidFill>
                        <a:effectLst/>
                        <a:latin typeface="Exo 2" pitchFamily="2" charset="0"/>
                        <a:ea typeface="Exo 2" pitchFamily="2" charset="0"/>
                      </a:endParaRPr>
                    </a:p>
                    <a:p>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878572892"/>
                  </a:ext>
                </a:extLst>
              </a:tr>
              <a:tr h="636033">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Social (</a:t>
                      </a:r>
                      <a:r>
                        <a:rPr lang="mn-MN" sz="1200" b="0" i="0" u="none" strike="noStrike" kern="1200" dirty="0">
                          <a:solidFill>
                            <a:schemeClr val="bg1"/>
                          </a:solidFill>
                          <a:effectLst/>
                          <a:latin typeface="Exo 2" pitchFamily="2" charset="0"/>
                          <a:ea typeface="Exo 2" pitchFamily="2" charset="0"/>
                          <a:cs typeface="+mn-cs"/>
                        </a:rPr>
                        <a:t>Нийгэм): Хүний нөөц, ажилтны сайн сайхан байдал, олон талт оролцоог дэмжсэн бодлого хэрэгжүүлсэн эсэх</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Хүйсийн тэнцвэр, хүртээмжтэй орчин, орон нутгийн ажил эрхлэлтийг дэмжсэн санаачилга.</a:t>
                      </a:r>
                      <a:endParaRPr lang="mn-MN" sz="1200" b="0" dirty="0">
                        <a:solidFill>
                          <a:schemeClr val="bg1"/>
                        </a:solidFill>
                        <a:effectLst/>
                        <a:latin typeface="Exo 2" pitchFamily="2" charset="0"/>
                        <a:ea typeface="Exo 2" pitchFamily="2" charset="0"/>
                      </a:endParaRPr>
                    </a:p>
                    <a:p>
                      <a:pPr rtl="0"/>
                      <a:r>
                        <a:rPr lang="en-US" sz="1200" b="0" i="0" u="none" strike="noStrike" kern="1200" dirty="0">
                          <a:solidFill>
                            <a:schemeClr val="bg1"/>
                          </a:solidFill>
                          <a:effectLst/>
                          <a:latin typeface="Exo 2" pitchFamily="2" charset="0"/>
                          <a:ea typeface="Exo 2" pitchFamily="2" charset="0"/>
                          <a:cs typeface="+mn-cs"/>
                        </a:rPr>
                        <a:t>HR report, Diversity policy, </a:t>
                      </a:r>
                      <a:r>
                        <a:rPr lang="mn-MN" sz="1200" b="0" i="0" u="none" strike="noStrike" kern="1200" dirty="0">
                          <a:solidFill>
                            <a:schemeClr val="bg1"/>
                          </a:solidFill>
                          <a:effectLst/>
                          <a:latin typeface="Exo 2" pitchFamily="2" charset="0"/>
                          <a:ea typeface="Exo 2" pitchFamily="2" charset="0"/>
                          <a:cs typeface="+mn-cs"/>
                        </a:rPr>
                        <a:t>сургалтын тайлан</a:t>
                      </a:r>
                      <a:endParaRPr lang="mn-MN" sz="1200" b="0" dirty="0">
                        <a:solidFill>
                          <a:schemeClr val="bg1"/>
                        </a:solidFill>
                        <a:effectLst/>
                        <a:latin typeface="Exo 2" pitchFamily="2" charset="0"/>
                        <a:ea typeface="Exo 2" pitchFamily="2" charset="0"/>
                      </a:endParaRPr>
                    </a:p>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030260040"/>
                  </a:ext>
                </a:extLst>
              </a:tr>
              <a:tr h="817757">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Governance (</a:t>
                      </a:r>
                      <a:r>
                        <a:rPr lang="mn-MN" sz="1200" b="0" i="0" u="none" strike="noStrike" kern="1200" dirty="0">
                          <a:solidFill>
                            <a:schemeClr val="bg1"/>
                          </a:solidFill>
                          <a:effectLst/>
                          <a:latin typeface="Exo 2" pitchFamily="2" charset="0"/>
                          <a:ea typeface="Exo 2" pitchFamily="2" charset="0"/>
                          <a:cs typeface="+mn-cs"/>
                        </a:rPr>
                        <a:t>Засаглал): Ил тод байдал, ёс зүй, хариуцлагатай удирдлагын бүтэцтэй эсэх</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pPr rtl="0"/>
                      <a:r>
                        <a:rPr lang="en-US" sz="1200" b="0" i="0" u="none" strike="noStrike" kern="1200" dirty="0">
                          <a:solidFill>
                            <a:schemeClr val="bg1"/>
                          </a:solidFill>
                          <a:effectLst/>
                          <a:latin typeface="Exo 2" pitchFamily="2" charset="0"/>
                          <a:ea typeface="Exo 2" pitchFamily="2" charset="0"/>
                          <a:cs typeface="+mn-cs"/>
                        </a:rPr>
                        <a:t>Ethical code, </a:t>
                      </a:r>
                      <a:r>
                        <a:rPr lang="mn-MN" sz="1200" b="0" i="0" u="none" strike="noStrike" kern="1200" dirty="0">
                          <a:solidFill>
                            <a:schemeClr val="bg1"/>
                          </a:solidFill>
                          <a:effectLst/>
                          <a:latin typeface="Exo 2" pitchFamily="2" charset="0"/>
                          <a:ea typeface="Exo 2" pitchFamily="2" charset="0"/>
                          <a:cs typeface="+mn-cs"/>
                        </a:rPr>
                        <a:t>хангамжийн ил тод бодлого, авлигын эсрэг дүрэм, тайлагналын тогтолцоо.</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Дотоод бодлого, тайлан, хуралдааны баримт.</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89435220"/>
                  </a:ext>
                </a:extLst>
              </a:tr>
              <a:tr h="748281">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1 жилийн хугацаанд </a:t>
                      </a:r>
                      <a:r>
                        <a:rPr lang="en-US" sz="1200" b="0" i="0" u="none" strike="noStrike" kern="1200" dirty="0">
                          <a:solidFill>
                            <a:schemeClr val="bg1"/>
                          </a:solidFill>
                          <a:effectLst/>
                          <a:latin typeface="Exo 2" pitchFamily="2" charset="0"/>
                          <a:ea typeface="Exo 2" pitchFamily="2" charset="0"/>
                          <a:cs typeface="+mn-cs"/>
                        </a:rPr>
                        <a:t>ESG </a:t>
                      </a:r>
                      <a:r>
                        <a:rPr lang="mn-MN" sz="1200" b="0" i="0" u="none" strike="noStrike" kern="1200" dirty="0">
                          <a:solidFill>
                            <a:schemeClr val="bg1"/>
                          </a:solidFill>
                          <a:effectLst/>
                          <a:latin typeface="Exo 2" pitchFamily="2" charset="0"/>
                          <a:ea typeface="Exo 2" pitchFamily="2" charset="0"/>
                          <a:cs typeface="+mn-cs"/>
                        </a:rPr>
                        <a:t>хүрээнд хэрэгжүүлсэн бодит санаачилга, үр дүн, нөлөөлөл</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2</a:t>
                      </a:r>
                      <a:r>
                        <a:rPr lang="en-US" sz="1200" b="0" i="0" u="none" strike="noStrike" kern="1200" dirty="0">
                          <a:solidFill>
                            <a:schemeClr val="bg1"/>
                          </a:solidFill>
                          <a:effectLst/>
                          <a:latin typeface="Exo 2" pitchFamily="2" charset="0"/>
                          <a:ea typeface="Exo 2" pitchFamily="2" charset="0"/>
                          <a:cs typeface="+mn-cs"/>
                        </a:rPr>
                        <a:t>5%</a:t>
                      </a:r>
                      <a:endParaRPr lang="en-US" sz="1200" dirty="0">
                        <a:solidFill>
                          <a:schemeClr val="bg1"/>
                        </a:solidFill>
                        <a:latin typeface="Exo 2" pitchFamily="2" charset="0"/>
                        <a:ea typeface="Exo 2" pitchFamily="2" charset="0"/>
                      </a:endParaRP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Нийгэм, байгаль, ажилтны сайн сайхан байдалд өгсөн бодит нөлөө, үр дүнгийн хэмжүүр.</a:t>
                      </a:r>
                      <a:endParaRPr lang="mn-MN" sz="1200" b="0" dirty="0">
                        <a:solidFill>
                          <a:schemeClr val="bg1"/>
                        </a:solidFill>
                        <a:effectLst/>
                        <a:latin typeface="Exo 2" pitchFamily="2" charset="0"/>
                        <a:ea typeface="Exo 2" pitchFamily="2" charset="0"/>
                      </a:endParaRPr>
                    </a:p>
                    <a:p>
                      <a:pPr rtl="0"/>
                      <a:r>
                        <a:rPr lang="en-US" sz="1200" b="0" i="0" u="none" strike="noStrike" kern="1200" dirty="0">
                          <a:solidFill>
                            <a:schemeClr val="bg1"/>
                          </a:solidFill>
                          <a:effectLst/>
                          <a:latin typeface="Exo 2" pitchFamily="2" charset="0"/>
                          <a:ea typeface="Exo 2" pitchFamily="2" charset="0"/>
                          <a:cs typeface="+mn-cs"/>
                        </a:rPr>
                        <a:t>Sustainability report, media coverage, impact data.</a:t>
                      </a:r>
                      <a:br>
                        <a:rPr lang="en-US" sz="1200" dirty="0">
                          <a:solidFill>
                            <a:schemeClr val="bg1"/>
                          </a:solidFill>
                          <a:latin typeface="Exo 2" pitchFamily="2" charset="0"/>
                          <a:ea typeface="Exo 2" pitchFamily="2" charset="0"/>
                        </a:rPr>
                      </a:b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113637506"/>
                  </a:ext>
                </a:extLst>
              </a:tr>
              <a:tr h="216357">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endParaRPr lang="en-US" dirty="0"/>
                    </a:p>
                  </a:txBody>
                  <a:tcPr/>
                </a:tc>
                <a:tc>
                  <a:txBody>
                    <a:bodyPr/>
                    <a:lstStyle/>
                    <a:p>
                      <a:r>
                        <a:rPr lang="mn-MN" sz="1200" dirty="0">
                          <a:solidFill>
                            <a:schemeClr val="bg1"/>
                          </a:solidFill>
                          <a:latin typeface="Exo 2" pitchFamily="2" charset="0"/>
                          <a:ea typeface="Exo 2" pitchFamily="2" charset="0"/>
                        </a:rPr>
                        <a:t>100</a:t>
                      </a:r>
                      <a:r>
                        <a:rPr lang="en-US" sz="1200" dirty="0">
                          <a:solidFill>
                            <a:schemeClr val="bg1"/>
                          </a:solidFill>
                          <a:latin typeface="Exo 2" pitchFamily="2" charset="0"/>
                          <a:ea typeface="Exo 2" pitchFamily="2" charset="0"/>
                        </a:rPr>
                        <a:t>%</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66510806"/>
                  </a:ext>
                </a:extLst>
              </a:tr>
            </a:tbl>
          </a:graphicData>
        </a:graphic>
      </p:graphicFrame>
    </p:spTree>
    <p:extLst>
      <p:ext uri="{BB962C8B-B14F-4D97-AF65-F5344CB8AC3E}">
        <p14:creationId xmlns:p14="http://schemas.microsoft.com/office/powerpoint/2010/main" val="56440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3CE7-A27D-430B-9E8F-6DEE8EC02751}"/>
              </a:ext>
            </a:extLst>
          </p:cNvPr>
          <p:cNvSpPr>
            <a:spLocks noGrp="1"/>
          </p:cNvSpPr>
          <p:nvPr>
            <p:ph type="title"/>
          </p:nvPr>
        </p:nvSpPr>
        <p:spPr>
          <a:xfrm>
            <a:off x="838200" y="170425"/>
            <a:ext cx="10515600" cy="1021223"/>
          </a:xfrm>
        </p:spPr>
        <p:txBody>
          <a:bodyPr>
            <a:noAutofit/>
          </a:bodyPr>
          <a:lstStyle/>
          <a:p>
            <a:pPr algn="r"/>
            <a:r>
              <a:rPr lang="mn-MN" sz="3200" b="0" i="0" u="none" strike="noStrike" kern="1200" dirty="0">
                <a:solidFill>
                  <a:schemeClr val="bg1"/>
                </a:solidFill>
                <a:effectLst/>
                <a:latin typeface="Exo 2" pitchFamily="2" charset="0"/>
                <a:ea typeface="Exo 2" pitchFamily="2" charset="0"/>
                <a:cs typeface="+mn-cs"/>
              </a:rPr>
              <a:t>Байгаль орчин: Нүүрстөрөгчийн ул мөр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бууруулах, ногоон санаачилга хэрэгжүүлсэн эсэх</a:t>
            </a:r>
            <a:endParaRPr lang="en-US" sz="3200" dirty="0"/>
          </a:p>
        </p:txBody>
      </p:sp>
      <p:sp>
        <p:nvSpPr>
          <p:cNvPr id="3" name="Content Placeholder 2">
            <a:extLst>
              <a:ext uri="{FF2B5EF4-FFF2-40B4-BE49-F238E27FC236}">
                <a16:creationId xmlns:a16="http://schemas.microsoft.com/office/drawing/2014/main" id="{1A8C58F6-B526-43C3-8663-6FE0A80D4219}"/>
              </a:ext>
            </a:extLst>
          </p:cNvPr>
          <p:cNvSpPr>
            <a:spLocks noGrp="1"/>
          </p:cNvSpPr>
          <p:nvPr>
            <p:ph idx="1"/>
          </p:nvPr>
        </p:nvSpPr>
        <p:spPr/>
        <p:txBody>
          <a:bodyPr/>
          <a:lstStyle/>
          <a:p>
            <a:pPr marL="0" indent="0" algn="just">
              <a:buNone/>
            </a:pPr>
            <a:endParaRPr lang="en-US" dirty="0">
              <a:solidFill>
                <a:schemeClr val="bg1"/>
              </a:solidFill>
              <a:latin typeface="Exo 2" pitchFamily="2" charset="0"/>
              <a:ea typeface="Exo 2" pitchFamily="2" charset="0"/>
            </a:endParaRPr>
          </a:p>
        </p:txBody>
      </p:sp>
    </p:spTree>
    <p:extLst>
      <p:ext uri="{BB962C8B-B14F-4D97-AF65-F5344CB8AC3E}">
        <p14:creationId xmlns:p14="http://schemas.microsoft.com/office/powerpoint/2010/main" val="99101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3AFAD-AACB-429E-9753-69EC5940C891}"/>
              </a:ext>
            </a:extLst>
          </p:cNvPr>
          <p:cNvSpPr>
            <a:spLocks noGrp="1"/>
          </p:cNvSpPr>
          <p:nvPr>
            <p:ph type="title"/>
          </p:nvPr>
        </p:nvSpPr>
        <p:spPr>
          <a:xfrm>
            <a:off x="838200" y="114113"/>
            <a:ext cx="10515600" cy="1325563"/>
          </a:xfrm>
        </p:spPr>
        <p:txBody>
          <a:bodyPr>
            <a:noAutofit/>
          </a:bodyPr>
          <a:lstStyle/>
          <a:p>
            <a:pPr algn="r"/>
            <a:r>
              <a:rPr lang="mn-MN" sz="3200" b="0" i="0" u="none" strike="noStrike" kern="1200" dirty="0">
                <a:solidFill>
                  <a:schemeClr val="bg1"/>
                </a:solidFill>
                <a:effectLst/>
                <a:latin typeface="Exo 2" pitchFamily="2" charset="0"/>
                <a:ea typeface="Exo 2" pitchFamily="2" charset="0"/>
                <a:cs typeface="+mn-cs"/>
              </a:rPr>
              <a:t>Нийгэм: </a:t>
            </a:r>
            <a:r>
              <a:rPr lang="mn-MN" sz="2800" b="0" i="0" u="none" strike="noStrike" kern="1200" dirty="0">
                <a:solidFill>
                  <a:schemeClr val="bg1"/>
                </a:solidFill>
                <a:effectLst/>
                <a:latin typeface="Exo 2" pitchFamily="2" charset="0"/>
                <a:ea typeface="Exo 2" pitchFamily="2" charset="0"/>
                <a:cs typeface="+mn-cs"/>
              </a:rPr>
              <a:t>Хүний нөөц, ажилтны сайн сайхан байдал, олон талт оролцоог дэмжсэн бодлого хэрэгжүүлсэн эсэх</a:t>
            </a:r>
            <a:endParaRPr lang="en-US" sz="2800" dirty="0"/>
          </a:p>
        </p:txBody>
      </p:sp>
      <p:sp>
        <p:nvSpPr>
          <p:cNvPr id="3" name="Content Placeholder 2">
            <a:extLst>
              <a:ext uri="{FF2B5EF4-FFF2-40B4-BE49-F238E27FC236}">
                <a16:creationId xmlns:a16="http://schemas.microsoft.com/office/drawing/2014/main" id="{6D437AC0-6BC8-4EE2-83A7-C64501E0D2F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09801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74925-C8FF-48BF-ADC9-52F0B49745A7}"/>
              </a:ext>
            </a:extLst>
          </p:cNvPr>
          <p:cNvSpPr>
            <a:spLocks noGrp="1"/>
          </p:cNvSpPr>
          <p:nvPr>
            <p:ph type="title"/>
          </p:nvPr>
        </p:nvSpPr>
        <p:spPr>
          <a:xfrm>
            <a:off x="838200" y="87219"/>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Засаглал: Ил тод байдал, ёс зүй,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хариуцлагатай удирдлагын бүтэцтэй эсэх</a:t>
            </a:r>
            <a:endParaRPr lang="en-US" sz="3200" dirty="0"/>
          </a:p>
        </p:txBody>
      </p:sp>
      <p:sp>
        <p:nvSpPr>
          <p:cNvPr id="3" name="Content Placeholder 2">
            <a:extLst>
              <a:ext uri="{FF2B5EF4-FFF2-40B4-BE49-F238E27FC236}">
                <a16:creationId xmlns:a16="http://schemas.microsoft.com/office/drawing/2014/main" id="{364151D9-CE85-4594-9866-79BCC37A84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94896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70CA1-DFEB-4149-9C35-212EAA6C4812}"/>
              </a:ext>
            </a:extLst>
          </p:cNvPr>
          <p:cNvSpPr>
            <a:spLocks noGrp="1"/>
          </p:cNvSpPr>
          <p:nvPr>
            <p:ph type="title"/>
          </p:nvPr>
        </p:nvSpPr>
        <p:spPr>
          <a:xfrm>
            <a:off x="838200" y="87219"/>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Сүүлийн 1 жилийн хугацаанд </a:t>
            </a:r>
            <a:r>
              <a:rPr lang="en-US" sz="3200" b="0" i="0" u="none" strike="noStrike" kern="1200" dirty="0">
                <a:solidFill>
                  <a:schemeClr val="bg1"/>
                </a:solidFill>
                <a:effectLst/>
                <a:latin typeface="Exo 2" pitchFamily="2" charset="0"/>
                <a:ea typeface="Exo 2" pitchFamily="2" charset="0"/>
                <a:cs typeface="+mn-cs"/>
              </a:rPr>
              <a:t>ESG </a:t>
            </a:r>
            <a:r>
              <a:rPr lang="mn-MN" sz="3200" b="0" i="0" u="none" strike="noStrike" kern="1200" dirty="0">
                <a:solidFill>
                  <a:schemeClr val="bg1"/>
                </a:solidFill>
                <a:effectLst/>
                <a:latin typeface="Exo 2" pitchFamily="2" charset="0"/>
                <a:ea typeface="Exo 2" pitchFamily="2" charset="0"/>
                <a:cs typeface="+mn-cs"/>
              </a:rPr>
              <a:t>хүрээнд хэрэгжүүлсэн бодит санаачилга, үр дүн, нөлөөлөл</a:t>
            </a:r>
            <a:endParaRPr lang="en-US" sz="3200" dirty="0"/>
          </a:p>
        </p:txBody>
      </p:sp>
      <p:sp>
        <p:nvSpPr>
          <p:cNvPr id="3" name="Content Placeholder 2">
            <a:extLst>
              <a:ext uri="{FF2B5EF4-FFF2-40B4-BE49-F238E27FC236}">
                <a16:creationId xmlns:a16="http://schemas.microsoft.com/office/drawing/2014/main" id="{6892A9D7-2235-4C02-91B2-CFC8762599D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00748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300</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Exo 2</vt:lpstr>
      <vt:lpstr>Office Theme</vt:lpstr>
      <vt:lpstr>PowerPoint Presentation</vt:lpstr>
      <vt:lpstr>ҮНЭЛГЭЭНИЙ ШАЛГУУР</vt:lpstr>
      <vt:lpstr>Байгаль орчин: Нүүрстөрөгчийн ул мөр  бууруулах, ногоон санаачилга хэрэгжүүлсэн эсэх</vt:lpstr>
      <vt:lpstr>Нийгэм: Хүний нөөц, ажилтны сайн сайхан байдал, олон талт оролцоог дэмжсэн бодлого хэрэгжүүлсэн эсэх</vt:lpstr>
      <vt:lpstr>Засаглал: Ил тод байдал, ёс зүй,  хариуцлагатай удирдлагын бүтэцтэй эсэх</vt:lpstr>
      <vt:lpstr>Сүүлийн 1 жилийн хугацаанд ESG хүрээнд хэрэгжүүлсэн бодит санаачилга, үр дүн, нөлөөлөл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64</cp:revision>
  <dcterms:created xsi:type="dcterms:W3CDTF">2025-11-03T09:38:32Z</dcterms:created>
  <dcterms:modified xsi:type="dcterms:W3CDTF">2025-11-06T08:42:10Z</dcterms:modified>
</cp:coreProperties>
</file>